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18"/>
  </p:notesMasterIdLst>
  <p:sldIdLst>
    <p:sldId id="256" r:id="rId2"/>
    <p:sldId id="302" r:id="rId3"/>
    <p:sldId id="303" r:id="rId4"/>
    <p:sldId id="306" r:id="rId5"/>
    <p:sldId id="304" r:id="rId6"/>
    <p:sldId id="305" r:id="rId7"/>
    <p:sldId id="307" r:id="rId8"/>
    <p:sldId id="301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Roboto Light" panose="020B0604020202020204" charset="0"/>
      <p:regular r:id="rId28"/>
      <p:italic r:id="rId29"/>
    </p:embeddedFont>
  </p:embeddedFontLst>
  <p:custDataLst>
    <p:tags r:id="rId3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302"/>
            <p14:sldId id="303"/>
            <p14:sldId id="306"/>
            <p14:sldId id="304"/>
            <p14:sldId id="305"/>
            <p14:sldId id="307"/>
          </p14:sldIdLst>
        </p14:section>
        <p14:section name="Convolution" id="{857B1FB8-DA0F-4FF9-800F-C9C002992671}">
          <p14:sldIdLst>
            <p14:sldId id="301"/>
          </p14:sldIdLst>
        </p14:section>
        <p14:section name="Aggregation" id="{0763D140-3D17-46DC-99CE-70ECA8D68CAD}">
          <p14:sldIdLst>
            <p14:sldId id="308"/>
            <p14:sldId id="309"/>
          </p14:sldIdLst>
        </p14:section>
        <p14:section name="WL2" id="{FAA013E9-71F3-4E19-88C7-E1EBA5F45791}">
          <p14:sldIdLst>
            <p14:sldId id="310"/>
            <p14:sldId id="311"/>
            <p14:sldId id="312"/>
            <p14:sldId id="313"/>
          </p14:sldIdLst>
        </p14:section>
        <p14:section name="Evaluation" id="{BFBD456F-2FDD-4BC2-A35B-932DE12EBECD}">
          <p14:sldIdLst>
            <p14:sldId id="314"/>
          </p14:sldIdLst>
        </p14:section>
        <p14:section name="Conclusion" id="{58EDE193-070D-47FB-9F3A-90C760D1E494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0B3DD-7882-FB6D-CF9B-6703934AE157}" v="6" dt="2020-01-21T20:13:11.381"/>
    <p1510:client id="{4461439F-1CFF-8F0E-AB49-698D3F0790A2}" v="190" dt="2020-01-21T17:00:45.418"/>
    <p1510:client id="{AADD6183-B111-4EF3-8AA1-51EEF995E65B}" v="215" dt="2020-01-20T23:36:38.316"/>
    <p1510:client id="{B555E647-60DE-4809-B802-803B0A0DF23D}" v="14" dt="2020-01-20T23:36:09.701"/>
    <p1510:client id="{DF9BF42E-1FFD-F0BA-1218-FB083ABA1857}" v="17" dt="2020-01-20T10:32:01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311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21.01.2020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Ethyl + </a:t>
            </a:r>
            <a:r>
              <a:rPr lang="de-DE" err="1"/>
              <a:t>Benzene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6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>
                <a:latin typeface="Roboto Light"/>
                <a:ea typeface="Roboto Light"/>
              </a:rPr>
              <a:t>Learning to Aggregate</a:t>
            </a:r>
            <a:br>
              <a:rPr lang="en-US">
                <a:latin typeface="Roboto Light"/>
                <a:ea typeface="Roboto Light"/>
              </a:rPr>
            </a:br>
            <a:r>
              <a:rPr lang="en-US">
                <a:latin typeface="Roboto Light"/>
                <a:ea typeface="Roboto Light"/>
              </a:rPr>
              <a:t>on Structured Data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>
                <a:latin typeface="Roboto Light"/>
                <a:ea typeface="Roboto Light"/>
              </a:rPr>
              <a:t>Master Thesis Status Talk</a:t>
            </a:r>
          </a:p>
          <a:p>
            <a:r>
              <a:rPr lang="en-US" b="1">
                <a:latin typeface="Roboto Light"/>
                <a:ea typeface="Roboto Light"/>
              </a:rPr>
              <a:t>Clemens </a:t>
            </a:r>
            <a:r>
              <a:rPr lang="en-US" b="1" err="1">
                <a:latin typeface="Roboto Light"/>
                <a:ea typeface="Roboto Light"/>
              </a:rPr>
              <a:t>Damke</a:t>
            </a:r>
            <a:endParaRPr lang="en-US" err="1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D15AA-AC7A-4701-BADD-D24F4B5C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LTA </a:t>
            </a:r>
            <a:r>
              <a:rPr lang="de-DE" err="1"/>
              <a:t>Perspective</a:t>
            </a:r>
            <a:r>
              <a:rPr lang="de-DE"/>
              <a:t> on </a:t>
            </a:r>
            <a:r>
              <a:rPr lang="de-DE" i="1"/>
              <a:t>Graph Pooling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32FD8D-4DE5-4CD6-AB16-A49E5F2E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E08B9D-76BB-4A65-B096-E4F9C14948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66832C-5C39-4E08-BFC3-AADD90C06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C1BBE6-8B2F-460C-BFDA-BF777571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43" y="1738381"/>
            <a:ext cx="9168513" cy="2592288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E25C898-11BE-408A-9B21-3D9FF29E9B3E}"/>
              </a:ext>
            </a:extLst>
          </p:cNvPr>
          <p:cNvGrpSpPr/>
          <p:nvPr/>
        </p:nvGrpSpPr>
        <p:grpSpPr>
          <a:xfrm>
            <a:off x="2639616" y="4618701"/>
            <a:ext cx="7128792" cy="826523"/>
            <a:chOff x="2639616" y="4293096"/>
            <a:chExt cx="7128792" cy="826523"/>
          </a:xfrm>
        </p:grpSpPr>
        <p:sp>
          <p:nvSpPr>
            <p:cNvPr id="9" name="Geschweifte Klammer links 8">
              <a:extLst>
                <a:ext uri="{FF2B5EF4-FFF2-40B4-BE49-F238E27FC236}">
                  <a16:creationId xmlns:a16="http://schemas.microsoft.com/office/drawing/2014/main" id="{4BB74402-63E2-4D5B-AC40-5F4476A1FCFB}"/>
                </a:ext>
              </a:extLst>
            </p:cNvPr>
            <p:cNvSpPr/>
            <p:nvPr/>
          </p:nvSpPr>
          <p:spPr>
            <a:xfrm rot="5400000">
              <a:off x="6050183" y="882529"/>
              <a:ext cx="307658" cy="7128792"/>
            </a:xfrm>
            <a:prstGeom prst="leftBrace">
              <a:avLst>
                <a:gd name="adj1" fmla="val 65717"/>
                <a:gd name="adj2" fmla="val 26105"/>
              </a:avLst>
            </a:prstGeom>
            <a:noFill/>
            <a:ln w="38100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F4FDCCF-F9B1-4519-AF66-170E7B1D88D9}"/>
                </a:ext>
              </a:extLst>
            </p:cNvPr>
            <p:cNvSpPr/>
            <p:nvPr/>
          </p:nvSpPr>
          <p:spPr>
            <a:xfrm>
              <a:off x="2711624" y="4657954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  <a:endPara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25C9A4C-692A-45C7-BE8C-CA49A47D3838}"/>
                </a:ext>
              </a:extLst>
            </p:cNvPr>
            <p:cNvSpPr/>
            <p:nvPr/>
          </p:nvSpPr>
          <p:spPr>
            <a:xfrm>
              <a:off x="3863752" y="4652029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  <a:endPara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530F84-9406-4F21-9BA4-DD472F55F2FD}"/>
                </a:ext>
              </a:extLst>
            </p:cNvPr>
            <p:cNvSpPr/>
            <p:nvPr/>
          </p:nvSpPr>
          <p:spPr>
            <a:xfrm>
              <a:off x="4837946" y="4652029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top-k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2D063DA-FC4C-43C4-85D5-439926E6A403}"/>
                </a:ext>
              </a:extLst>
            </p:cNvPr>
            <p:cNvSpPr/>
            <p:nvPr/>
          </p:nvSpPr>
          <p:spPr>
            <a:xfrm>
              <a:off x="5906718" y="4652028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self</a:t>
              </a:r>
              <a:r>
                <a:rPr lang="de-DE" sz="240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-attention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85A03D5-959F-4116-89A3-62F0EA5C20B4}"/>
                </a:ext>
              </a:extLst>
            </p:cNvPr>
            <p:cNvSpPr/>
            <p:nvPr/>
          </p:nvSpPr>
          <p:spPr>
            <a:xfrm>
              <a:off x="8068738" y="465202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5B7143B-D2C1-4974-A56C-D6D2F6DBB991}"/>
                </a:ext>
              </a:extLst>
            </p:cNvPr>
            <p:cNvSpPr/>
            <p:nvPr/>
          </p:nvSpPr>
          <p:spPr>
            <a:xfrm>
              <a:off x="9132700" y="463481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51CC8867-F2C4-4A99-B754-3FE9D97D37D1}"/>
              </a:ext>
            </a:extLst>
          </p:cNvPr>
          <p:cNvSpPr/>
          <p:nvPr/>
        </p:nvSpPr>
        <p:spPr>
          <a:xfrm>
            <a:off x="8370485" y="2869537"/>
            <a:ext cx="792088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1A69F5-E868-475C-B107-C6E6C7D5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743" y="1738194"/>
            <a:ext cx="9168513" cy="259228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6FCE1024-8431-41BD-A1E4-C5D2A0AABCC7}"/>
              </a:ext>
            </a:extLst>
          </p:cNvPr>
          <p:cNvSpPr/>
          <p:nvPr/>
        </p:nvSpPr>
        <p:spPr>
          <a:xfrm>
            <a:off x="9264352" y="2890732"/>
            <a:ext cx="1975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Implications</a:t>
            </a:r>
            <a:r>
              <a:rPr lang="de-DE" sz="2400" b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3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Roboto Light"/>
                <a:ea typeface="Roboto Light"/>
              </a:rPr>
              <a:t>Three</a:t>
            </a:r>
            <a:r>
              <a:rPr lang="de-DE">
                <a:latin typeface="Roboto Light"/>
                <a:ea typeface="Roboto Light"/>
              </a:rPr>
              <a:t> Questions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11</a:t>
            </a:fld>
            <a:endParaRPr lang="de-DE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9EA8A46-C3BC-4C74-A834-8C375B7F6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F1BF877-2DDA-4F9D-B986-C50C9523F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034839-D157-444E-A134-6E50A12B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132264"/>
            <a:ext cx="6619056" cy="24731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B6D44F-1C10-40C3-B4C2-4B3B2C2B0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744307"/>
            <a:ext cx="6619055" cy="2473185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C733D11-A577-4A75-BBFA-DF826A2C1580}"/>
              </a:ext>
            </a:extLst>
          </p:cNvPr>
          <p:cNvSpPr txBox="1">
            <a:spLocks/>
          </p:cNvSpPr>
          <p:nvPr/>
        </p:nvSpPr>
        <p:spPr>
          <a:xfrm>
            <a:off x="7824192" y="1520788"/>
            <a:ext cx="4032448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convolution</a:t>
            </a:r>
            <a:r>
              <a:rPr lang="en-US" sz="2000"/>
              <a:t> and </a:t>
            </a:r>
            <a:r>
              <a:rPr lang="en-US" sz="2000" b="1"/>
              <a:t>disaggregation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pooling</a:t>
            </a:r>
            <a:r>
              <a:rPr lang="en-US" sz="2000"/>
              <a:t> and </a:t>
            </a:r>
            <a:r>
              <a:rPr lang="en-US" sz="2000" b="1"/>
              <a:t>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b="1"/>
              <a:t>What could be improved here?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B60FBE0-6128-4087-9816-D65B34AD08CD}"/>
              </a:ext>
            </a:extLst>
          </p:cNvPr>
          <p:cNvGrpSpPr/>
          <p:nvPr/>
        </p:nvGrpSpPr>
        <p:grpSpPr>
          <a:xfrm>
            <a:off x="6235970" y="2636912"/>
            <a:ext cx="533994" cy="1440160"/>
            <a:chOff x="6379986" y="2636912"/>
            <a:chExt cx="533994" cy="1440160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C829FC4-77BF-4ADB-87D1-50CFB0E3C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986" y="2636912"/>
              <a:ext cx="144016" cy="144016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F33FDBA-7A68-4012-A8C3-AE8B191F2691}"/>
                </a:ext>
              </a:extLst>
            </p:cNvPr>
            <p:cNvSpPr/>
            <p:nvPr/>
          </p:nvSpPr>
          <p:spPr>
            <a:xfrm>
              <a:off x="6451994" y="3217837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>
                  <a:solidFill>
                    <a:srgbClr val="C00000"/>
                  </a:solidFill>
                </a:rPr>
                <a:t>②</a:t>
              </a:r>
              <a:endParaRPr lang="de-DE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  <p:sp>
        <p:nvSpPr>
          <p:cNvPr id="20" name="Ellipse 19">
            <a:extLst>
              <a:ext uri="{FF2B5EF4-FFF2-40B4-BE49-F238E27FC236}">
                <a16:creationId xmlns:a16="http://schemas.microsoft.com/office/drawing/2014/main" id="{27F23375-796A-4694-AEC4-44A02220C43D}"/>
              </a:ext>
            </a:extLst>
          </p:cNvPr>
          <p:cNvSpPr/>
          <p:nvPr/>
        </p:nvSpPr>
        <p:spPr>
          <a:xfrm>
            <a:off x="7743678" y="364502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E9E7F44-3E9F-4A68-9EAA-FDA22B0A6EF2}"/>
              </a:ext>
            </a:extLst>
          </p:cNvPr>
          <p:cNvCxnSpPr>
            <a:cxnSpLocks/>
          </p:cNvCxnSpPr>
          <p:nvPr/>
        </p:nvCxnSpPr>
        <p:spPr>
          <a:xfrm flipH="1">
            <a:off x="694184" y="3861048"/>
            <a:ext cx="676996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3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1770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ED7CF-81B9-49EA-A5B2-9BF294C3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</a:t>
            </a:r>
            <a:r>
              <a:rPr lang="de-DE" err="1"/>
              <a:t>Drawback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Current</a:t>
            </a:r>
            <a:r>
              <a:rPr lang="de-DE"/>
              <a:t> GNNs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E8770-9BEE-4EB8-A66A-998069B5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6D503-409D-42BD-BEFB-06D040D385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5E9B5-47A5-48FB-86AB-E3C183289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AEC11B-D227-4FA0-84F7-FC8F2A0A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174" y="1950344"/>
            <a:ext cx="8725649" cy="33508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DB175-2BF1-4244-ACF9-A16D0D317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3173" y="1950344"/>
            <a:ext cx="8725649" cy="335086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69E46B-DBB3-4C64-A8D5-74133A2985D4}"/>
              </a:ext>
            </a:extLst>
          </p:cNvPr>
          <p:cNvSpPr/>
          <p:nvPr/>
        </p:nvSpPr>
        <p:spPr>
          <a:xfrm>
            <a:off x="1442320" y="1239143"/>
            <a:ext cx="9307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Constituent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subtrees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are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statically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determined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by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the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input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structure</a:t>
            </a:r>
            <a:endParaRPr lang="de-DE" sz="2400">
              <a:solidFill>
                <a:srgbClr val="1B1B1B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6FE9CB-2527-42B5-93DC-E67AEFEAB3B2}"/>
              </a:ext>
            </a:extLst>
          </p:cNvPr>
          <p:cNvSpPr/>
          <p:nvPr/>
        </p:nvSpPr>
        <p:spPr>
          <a:xfrm>
            <a:off x="2336809" y="5597946"/>
            <a:ext cx="7518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Solution Approach: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Learn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constituents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via an </a:t>
            </a:r>
            <a:r>
              <a:rPr lang="de-DE" sz="2400" i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edge</a:t>
            </a:r>
            <a:r>
              <a:rPr lang="de-DE" sz="2400" i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i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filter</a:t>
            </a:r>
            <a:r>
              <a:rPr lang="de-DE" sz="2400" i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de-DE" sz="2400">
              <a:solidFill>
                <a:srgbClr val="1B1B1B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52017E-95A1-400D-8C8D-C528DFF84ED9}"/>
              </a:ext>
            </a:extLst>
          </p:cNvPr>
          <p:cNvSpPr/>
          <p:nvPr/>
        </p:nvSpPr>
        <p:spPr>
          <a:xfrm rot="20539517">
            <a:off x="9787748" y="5472672"/>
            <a:ext cx="2149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Edge </a:t>
            </a:r>
            <a:r>
              <a:rPr lang="de-DE" sz="2400" b="1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features</a:t>
            </a:r>
            <a:r>
              <a:rPr lang="de-DE" sz="2400" b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95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ED7CF-81B9-49EA-A5B2-9BF294C3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Drawback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Current</a:t>
            </a:r>
            <a:r>
              <a:rPr lang="de-DE"/>
              <a:t> GNNs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EE8770-9BEE-4EB8-A66A-998069B5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6D503-409D-42BD-BEFB-06D040D385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5E9B5-47A5-48FB-86AB-E3C183289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69E46B-DBB3-4C64-A8D5-74133A2985D4}"/>
              </a:ext>
            </a:extLst>
          </p:cNvPr>
          <p:cNvSpPr/>
          <p:nvPr/>
        </p:nvSpPr>
        <p:spPr>
          <a:xfrm>
            <a:off x="655264" y="1239143"/>
            <a:ext cx="10881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Discriminative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power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bounded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by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1-dim.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Weisfeiler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-Lehman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isomorphism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check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6FE9CB-2527-42B5-93DC-E67AEFEAB3B2}"/>
              </a:ext>
            </a:extLst>
          </p:cNvPr>
          <p:cNvSpPr/>
          <p:nvPr/>
        </p:nvSpPr>
        <p:spPr>
          <a:xfrm>
            <a:off x="1126559" y="5597946"/>
            <a:ext cx="9938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Solution Approach: 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Use a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higher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dimensional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graph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convolution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operator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D7BB26-77B3-4277-AF13-C9B78E35E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2343416"/>
            <a:ext cx="5096716" cy="26119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A4E6254D-8996-4BBB-93E5-59AE19865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6080" y="1994889"/>
                <a:ext cx="4608512" cy="3312368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b="1"/>
                  <a:t>1-dim. WL cannot distinguish/recognize:</a:t>
                </a:r>
              </a:p>
              <a:p>
                <a:pPr marL="457200" indent="-45720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AutoNum type="arabicPeriod"/>
                </a:pPr>
                <a:r>
                  <a:rPr lang="de-DE" sz="2000"/>
                  <a:t>​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-regular graphs of the same order</a:t>
                </a:r>
              </a:p>
              <a:p>
                <a:pPr marL="457200" indent="-45720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AutoNum type="arabicPeriod"/>
                </a:pPr>
                <a:r>
                  <a:rPr lang="en-US" sz="2000"/>
                  <a:t>Triangles and longer cycles</a:t>
                </a:r>
              </a:p>
            </p:txBody>
          </p:sp>
        </mc:Choice>
        <mc:Fallback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A4E6254D-8996-4BBB-93E5-59AE19865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1994889"/>
                <a:ext cx="4608512" cy="3312368"/>
              </a:xfrm>
              <a:prstGeom prst="rect">
                <a:avLst/>
              </a:prstGeom>
              <a:blipFill>
                <a:blip r:embed="rId4"/>
                <a:stretch>
                  <a:fillRect l="-1455" r="-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C10D0-E06E-4EC4-A346-6DCC7343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2-WL-bounded GNN </a:t>
            </a:r>
            <a:r>
              <a:rPr lang="de-DE" err="1"/>
              <a:t>architecture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1FDABA-AABD-4DBB-85BD-680CFCAC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70654B-9B85-4619-A4C9-AAC780E969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811256-2517-4E94-A735-8A37C0D29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CB5084E-1330-4ED5-A5BD-C6B38C3DB05F}"/>
              </a:ext>
            </a:extLst>
          </p:cNvPr>
          <p:cNvSpPr/>
          <p:nvPr/>
        </p:nvSpPr>
        <p:spPr>
          <a:xfrm>
            <a:off x="1416000" y="1268760"/>
            <a:ext cx="468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Motivated</a:t>
            </a:r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b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by</a:t>
            </a:r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LTA:</a:t>
            </a:r>
          </a:p>
          <a:p>
            <a:pPr algn="ctr"/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Enable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edge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filtering</a:t>
            </a:r>
            <a:endParaRPr lang="de-DE" sz="2400">
              <a:solidFill>
                <a:srgbClr val="1B1B1B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FCDFBD9-2E56-4861-B7F2-C28D0EA12A48}"/>
              </a:ext>
            </a:extLst>
          </p:cNvPr>
          <p:cNvSpPr/>
          <p:nvPr/>
        </p:nvSpPr>
        <p:spPr>
          <a:xfrm>
            <a:off x="6096000" y="1268760"/>
            <a:ext cx="468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Motivated</a:t>
            </a:r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b="1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by</a:t>
            </a:r>
            <a:r>
              <a:rPr lang="de-DE" sz="2400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Graph Kernels:</a:t>
            </a:r>
          </a:p>
          <a:p>
            <a:pPr algn="ctr"/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2-dim. WL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graph</a:t>
            </a:r>
            <a:r>
              <a: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de-DE" sz="2400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convolution</a:t>
            </a:r>
            <a:endParaRPr lang="de-DE" sz="2400">
              <a:solidFill>
                <a:srgbClr val="1B1B1B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01FE1AB-EA63-4DE9-B9CE-3CC780B35E21}"/>
              </a:ext>
            </a:extLst>
          </p:cNvPr>
          <p:cNvGrpSpPr/>
          <p:nvPr/>
        </p:nvGrpSpPr>
        <p:grpSpPr>
          <a:xfrm>
            <a:off x="3072880" y="2171764"/>
            <a:ext cx="5975448" cy="1545268"/>
            <a:chOff x="3072880" y="2171764"/>
            <a:chExt cx="5975448" cy="154526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4F105AF-9CFA-4C66-A8A8-81CFEFF69BDB}"/>
                </a:ext>
              </a:extLst>
            </p:cNvPr>
            <p:cNvSpPr/>
            <p:nvPr/>
          </p:nvSpPr>
          <p:spPr>
            <a:xfrm>
              <a:off x="3072880" y="2824480"/>
              <a:ext cx="597544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800" b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2-WL-GCN</a:t>
              </a:r>
            </a:p>
            <a:p>
              <a:pPr algn="ctr"/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convolve</a:t>
              </a:r>
              <a:r>
                <a:rPr lang="de-DE" sz="2400" i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over</a:t>
              </a:r>
              <a:r>
                <a:rPr lang="de-DE" sz="2400" i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edges</a:t>
              </a:r>
              <a:r>
                <a:rPr lang="de-DE" sz="2400" i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instead</a:t>
              </a:r>
              <a:r>
                <a:rPr lang="de-DE" sz="2400" i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of</a:t>
              </a:r>
              <a:r>
                <a:rPr lang="de-DE" sz="2400" i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i="1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vertices</a:t>
              </a:r>
              <a:endParaRPr lang="de-DE" sz="2400" i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6A0B2060-2DF0-4771-A95F-C070CEEB55A5}"/>
                </a:ext>
              </a:extLst>
            </p:cNvPr>
            <p:cNvCxnSpPr>
              <a:cxnSpLocks/>
            </p:cNvCxnSpPr>
            <p:nvPr/>
          </p:nvCxnSpPr>
          <p:spPr>
            <a:xfrm>
              <a:off x="3756000" y="2171765"/>
              <a:ext cx="1259880" cy="6811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2562BFD-0E9B-4F0C-A484-3699E4301B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2171764"/>
              <a:ext cx="1259880" cy="6811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262B996C-3284-4788-A559-F3B6026E0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72" y="3717032"/>
            <a:ext cx="5801655" cy="26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4BCDB-77FC-4856-A97E-A7B8C21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Evaluations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C71558-BEDB-44A1-821D-92F9F145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25D9A0-C550-4617-9019-2050444600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26F19-7C4F-4EE2-B99D-163078966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289D8B1-04B2-45AD-98C5-1AC948073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87954"/>
              </p:ext>
            </p:extLst>
          </p:nvPr>
        </p:nvGraphicFramePr>
        <p:xfrm>
          <a:off x="1796142" y="2580821"/>
          <a:ext cx="8498266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04374">
                  <a:extLst>
                    <a:ext uri="{9D8B030D-6E8A-4147-A177-3AD203B41FA5}">
                      <a16:colId xmlns:a16="http://schemas.microsoft.com/office/drawing/2014/main" val="1668041894"/>
                    </a:ext>
                  </a:extLst>
                </a:gridCol>
                <a:gridCol w="1597964">
                  <a:extLst>
                    <a:ext uri="{9D8B030D-6E8A-4147-A177-3AD203B41FA5}">
                      <a16:colId xmlns:a16="http://schemas.microsoft.com/office/drawing/2014/main" val="3918767217"/>
                    </a:ext>
                  </a:extLst>
                </a:gridCol>
                <a:gridCol w="1597964">
                  <a:extLst>
                    <a:ext uri="{9D8B030D-6E8A-4147-A177-3AD203B41FA5}">
                      <a16:colId xmlns:a16="http://schemas.microsoft.com/office/drawing/2014/main" val="89299070"/>
                    </a:ext>
                  </a:extLst>
                </a:gridCol>
                <a:gridCol w="1597964">
                  <a:extLst>
                    <a:ext uri="{9D8B030D-6E8A-4147-A177-3AD203B41FA5}">
                      <a16:colId xmlns:a16="http://schemas.microsoft.com/office/drawing/2014/main" val="733927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noProof="0"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latin typeface="Roboto Light"/>
                          <a:ea typeface="Roboto Light"/>
                        </a:rPr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NCI1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D&amp;D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3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i="1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2WL-GCN (mean pool)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>
                          <a:latin typeface="Roboto Light"/>
                          <a:ea typeface="Roboto Light"/>
                        </a:rPr>
                        <a:t>76.7% ±3.0%</a:t>
                      </a:r>
                      <a:endParaRPr lang="en-US" b="1" noProof="0"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latin typeface="Roboto Light"/>
                          <a:ea typeface="Roboto Light"/>
                        </a:rPr>
                        <a:t>62.4%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boto Light"/>
                        </a:rPr>
                        <a:t>71.3% ± 4.3%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noProof="0">
                          <a:latin typeface="Roboto Light"/>
                          <a:ea typeface="Roboto Light"/>
                        </a:rPr>
                        <a:t>DGCNN (self-attention pool + 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72.9% ±3.5%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76.4% ± 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Roboto Light"/>
                        </a:rPr>
                        <a:t>76.6% ± 4.3%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5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GIN (sum pool + 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73.3% ±4.0%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80.0% ± 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Roboto Light"/>
                        </a:rPr>
                        <a:t>75.3% ± 2.9%</a:t>
                      </a: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noProof="0">
                          <a:latin typeface="Roboto Light"/>
                          <a:ea typeface="Roboto Light"/>
                        </a:rPr>
                        <a:t>GraphSAGE (max pool + 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73.0% ±4.5%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/>
                          <a:ea typeface="Roboto Light"/>
                        </a:rPr>
                        <a:t>76.0% ± 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Roboto Light"/>
                        </a:rPr>
                        <a:t>72.9% ± 2.0%</a:t>
                      </a: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6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Baseline (mean pool + 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75.8% ±3.7%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latin typeface="Roboto Light" panose="020B0604020202020204" charset="0"/>
                          <a:ea typeface="Roboto Light" panose="020B0604020202020204" charset="0"/>
                        </a:rPr>
                        <a:t>69.8%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Roboto Light"/>
                        </a:rPr>
                        <a:t>78.4% ± 4.5%</a:t>
                      </a:r>
                      <a:endParaRPr lang="de-DE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82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62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4BCDB-77FC-4856-A97E-A7B8C21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 Light"/>
                <a:ea typeface="Roboto Light"/>
              </a:rPr>
              <a:t>Summary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C71558-BEDB-44A1-821D-92F9F145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25D9A0-C550-4617-9019-2050444600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26F19-7C4F-4EE2-B99D-163078966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129600F-1E9A-47A6-A606-7FBB35D0DC2C}"/>
              </a:ext>
            </a:extLst>
          </p:cNvPr>
          <p:cNvSpPr txBox="1">
            <a:spLocks/>
          </p:cNvSpPr>
          <p:nvPr/>
        </p:nvSpPr>
        <p:spPr>
          <a:xfrm>
            <a:off x="767863" y="492610"/>
            <a:ext cx="6574188" cy="51293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6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convolution</a:t>
            </a:r>
            <a:r>
              <a:rPr lang="en-US" sz="2000"/>
              <a:t> and </a:t>
            </a:r>
            <a:r>
              <a:rPr lang="en-US" sz="2000" b="1"/>
              <a:t>disaggregation</a:t>
            </a:r>
            <a:r>
              <a:rPr lang="en-US" sz="2000"/>
              <a:t>?</a:t>
            </a:r>
            <a:endParaRPr lang="de-DE" sz="2000"/>
          </a:p>
          <a:p>
            <a:pPr marL="457200" indent="-457200" fontAlgn="auto">
              <a:lnSpc>
                <a:spcPct val="6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pooling</a:t>
            </a:r>
            <a:r>
              <a:rPr lang="en-US" sz="2000"/>
              <a:t> and </a:t>
            </a:r>
            <a:r>
              <a:rPr lang="en-US" sz="2000" b="1"/>
              <a:t>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6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b="1"/>
              <a:t>What could be improved here?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FE5AFE1-11F0-4419-BB95-6A3038A7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3790" y="1048978"/>
            <a:ext cx="4038828" cy="15502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5DF5396-2743-469C-9AE6-53BA85B7D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565" y="2881193"/>
            <a:ext cx="5128870" cy="14597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ECB228B-5A53-4C4B-87D3-C1BE43C6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9199" y="4541662"/>
            <a:ext cx="3844464" cy="17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Roboto Light"/>
                <a:ea typeface="Roboto Light"/>
              </a:rPr>
              <a:t>Learning </a:t>
            </a:r>
            <a:r>
              <a:rPr lang="de-DE" err="1">
                <a:latin typeface="Roboto Light"/>
                <a:ea typeface="Roboto Light"/>
              </a:rPr>
              <a:t>to</a:t>
            </a:r>
            <a:r>
              <a:rPr lang="de-DE">
                <a:latin typeface="Roboto Light"/>
                <a:ea typeface="Roboto Light"/>
              </a:rPr>
              <a:t> Aggregate on </a:t>
            </a:r>
            <a:r>
              <a:rPr lang="de-DE" i="1" err="1">
                <a:latin typeface="Roboto Light"/>
                <a:ea typeface="Roboto Light"/>
              </a:rPr>
              <a:t>Unstructured</a:t>
            </a:r>
            <a:r>
              <a:rPr lang="de-DE" i="1">
                <a:latin typeface="Roboto Light"/>
                <a:ea typeface="Roboto Light"/>
              </a:rPr>
              <a:t> Data</a:t>
            </a:r>
            <a:endParaRPr lang="de-DE" i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CA4643-5E6C-4ACC-9C4F-E1DEE1E0A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C975B8-4409-4755-8953-083576307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E48156-093D-4A60-B68A-E8D8CF52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031" y="1855961"/>
            <a:ext cx="8419938" cy="31460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DFF9E6-AFEE-40AE-99C3-F272F62E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1" y="1855961"/>
            <a:ext cx="8419938" cy="3146077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F6D6FB6-A425-46BB-8CCF-74F6899BDADC}"/>
              </a:ext>
            </a:extLst>
          </p:cNvPr>
          <p:cNvGrpSpPr/>
          <p:nvPr/>
        </p:nvGrpSpPr>
        <p:grpSpPr>
          <a:xfrm>
            <a:off x="2207568" y="1486628"/>
            <a:ext cx="2545332" cy="4377233"/>
            <a:chOff x="2207568" y="1486628"/>
            <a:chExt cx="2545332" cy="4377233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FD4C52F-9315-41E9-9D66-96328E502B91}"/>
                </a:ext>
              </a:extLst>
            </p:cNvPr>
            <p:cNvSpPr/>
            <p:nvPr/>
          </p:nvSpPr>
          <p:spPr>
            <a:xfrm>
              <a:off x="2207568" y="1486628"/>
              <a:ext cx="1446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  <a:endParaRPr lang="de-DE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AA1236A-FE24-4DDA-8678-F892A66A2B4A}"/>
                </a:ext>
              </a:extLst>
            </p:cNvPr>
            <p:cNvSpPr/>
            <p:nvPr/>
          </p:nvSpPr>
          <p:spPr>
            <a:xfrm>
              <a:off x="3431704" y="5494529"/>
              <a:ext cx="1321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  <a:endParaRPr lang="de-DE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5EF8020-2A24-483C-829E-7B095A46C4FA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3431704" y="4653136"/>
              <a:ext cx="660598" cy="841393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6645E2B-EEEA-4FB8-83D2-4EFA0C1E3BB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 flipV="1">
              <a:off x="2930683" y="1855960"/>
              <a:ext cx="212989" cy="564928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Roboto Light"/>
                <a:ea typeface="Roboto Light"/>
              </a:rPr>
              <a:t>Learning </a:t>
            </a:r>
            <a:r>
              <a:rPr lang="de-DE" err="1">
                <a:latin typeface="Roboto Light"/>
                <a:ea typeface="Roboto Light"/>
              </a:rPr>
              <a:t>to</a:t>
            </a:r>
            <a:r>
              <a:rPr lang="de-DE">
                <a:latin typeface="Roboto Light"/>
                <a:ea typeface="Roboto Light"/>
              </a:rPr>
              <a:t> Aggregate on </a:t>
            </a:r>
            <a:r>
              <a:rPr lang="de-DE" i="1">
                <a:latin typeface="Roboto Light"/>
                <a:ea typeface="Roboto Light"/>
              </a:rPr>
              <a:t>Structured Data</a:t>
            </a:r>
            <a:endParaRPr lang="de-DE" i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6CAE64-D50E-4250-B65A-01680916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032" y="1855961"/>
            <a:ext cx="8419935" cy="3146077"/>
          </a:xfrm>
          <a:prstGeom prst="rect">
            <a:avLst/>
          </a:prstGeom>
        </p:spPr>
      </p:pic>
      <p:sp>
        <p:nvSpPr>
          <p:cNvPr id="8" name="Datumsplatzhalter 1">
            <a:extLst>
              <a:ext uri="{FF2B5EF4-FFF2-40B4-BE49-F238E27FC236}">
                <a16:creationId xmlns:a16="http://schemas.microsoft.com/office/drawing/2014/main" id="{4257603D-694E-4408-8E11-39B1DD587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9B143C04-57A1-4B68-855B-EDDD94C8E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AD9565-FA73-4784-89A4-2E3FCB8A53C3}"/>
              </a:ext>
            </a:extLst>
          </p:cNvPr>
          <p:cNvSpPr/>
          <p:nvPr/>
        </p:nvSpPr>
        <p:spPr>
          <a:xfrm>
            <a:off x="8540226" y="3260708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35A220A-D453-44E2-A933-3E1FDC3CD99C}"/>
              </a:ext>
            </a:extLst>
          </p:cNvPr>
          <p:cNvSpPr/>
          <p:nvPr/>
        </p:nvSpPr>
        <p:spPr>
          <a:xfrm>
            <a:off x="5060386" y="3221068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0C68D00-EFAD-46D5-9911-39570E5E01AD}"/>
              </a:ext>
            </a:extLst>
          </p:cNvPr>
          <p:cNvSpPr/>
          <p:nvPr/>
        </p:nvSpPr>
        <p:spPr>
          <a:xfrm>
            <a:off x="3431704" y="549452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err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constituent</a:t>
            </a:r>
            <a:endParaRPr lang="de-DE">
              <a:solidFill>
                <a:srgbClr val="1B1B1B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B97486-CFC7-48BE-B79E-C9F2243D82B7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3431704" y="4653136"/>
            <a:ext cx="660598" cy="841393"/>
          </a:xfrm>
          <a:prstGeom prst="line">
            <a:avLst/>
          </a:prstGeom>
          <a:ln w="28575">
            <a:solidFill>
              <a:srgbClr val="1B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3EB201B-4F87-4556-8CD6-2A187699BFB7}"/>
              </a:ext>
            </a:extLst>
          </p:cNvPr>
          <p:cNvSpPr/>
          <p:nvPr/>
        </p:nvSpPr>
        <p:spPr>
          <a:xfrm>
            <a:off x="4583832" y="549452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71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Roboto Light"/>
                <a:ea typeface="Roboto Light"/>
              </a:rPr>
              <a:t>Learning </a:t>
            </a:r>
            <a:r>
              <a:rPr lang="de-DE" err="1">
                <a:latin typeface="Roboto Light"/>
                <a:ea typeface="Roboto Light"/>
              </a:rPr>
              <a:t>to</a:t>
            </a:r>
            <a:r>
              <a:rPr lang="de-DE">
                <a:latin typeface="Roboto Light"/>
                <a:ea typeface="Roboto Light"/>
              </a:rPr>
              <a:t> Aggregate on </a:t>
            </a:r>
            <a:r>
              <a:rPr lang="de-DE" i="1">
                <a:latin typeface="Roboto Light"/>
                <a:ea typeface="Roboto Light"/>
              </a:rPr>
              <a:t>Structured Data</a:t>
            </a:r>
            <a:endParaRPr lang="de-DE" i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6CAE64-D50E-4250-B65A-01680916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032" y="1855961"/>
            <a:ext cx="8419935" cy="31460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099E7CD-81BA-495D-9DD8-2D9835104D46}"/>
              </a:ext>
            </a:extLst>
          </p:cNvPr>
          <p:cNvSpPr/>
          <p:nvPr/>
        </p:nvSpPr>
        <p:spPr>
          <a:xfrm>
            <a:off x="2783632" y="1855961"/>
            <a:ext cx="1656184" cy="27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D5861-D75C-4395-A9DC-7008BDD90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3" y="1855961"/>
            <a:ext cx="8419932" cy="3146076"/>
          </a:xfrm>
          <a:prstGeom prst="rect">
            <a:avLst/>
          </a:prstGeom>
        </p:spPr>
      </p:pic>
      <p:sp>
        <p:nvSpPr>
          <p:cNvPr id="9" name="Datumsplatzhalter 1">
            <a:extLst>
              <a:ext uri="{FF2B5EF4-FFF2-40B4-BE49-F238E27FC236}">
                <a16:creationId xmlns:a16="http://schemas.microsoft.com/office/drawing/2014/main" id="{80FC7383-075A-424C-9299-29C76F8A9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83C6DC53-75B0-44FF-A41E-A328D3B24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B46F742-AF3C-4DA1-80BD-0DD4C201713B}"/>
              </a:ext>
            </a:extLst>
          </p:cNvPr>
          <p:cNvGrpSpPr/>
          <p:nvPr/>
        </p:nvGrpSpPr>
        <p:grpSpPr>
          <a:xfrm>
            <a:off x="1559496" y="4149080"/>
            <a:ext cx="1512168" cy="1582435"/>
            <a:chOff x="1559496" y="4149080"/>
            <a:chExt cx="1512168" cy="158243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1E27CD-5FD5-4388-9D87-D6B337ECFC39}"/>
                </a:ext>
              </a:extLst>
            </p:cNvPr>
            <p:cNvSpPr/>
            <p:nvPr/>
          </p:nvSpPr>
          <p:spPr>
            <a:xfrm>
              <a:off x="1559496" y="5085184"/>
              <a:ext cx="13211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  <a:endParaRPr lang="de-DE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  <a:p>
              <a:pPr algn="ctr"/>
              <a:r>
                <a:rPr lang="de-DE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subgraph</a:t>
              </a:r>
              <a:endParaRPr lang="de-DE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D7B7CB6-9B5C-497F-8FB7-4D2815323A44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2220094" y="4149080"/>
              <a:ext cx="851570" cy="936104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1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Roboto Light"/>
                <a:ea typeface="Roboto Light"/>
              </a:rPr>
              <a:t>Example</a:t>
            </a:r>
            <a:r>
              <a:rPr lang="de-DE">
                <a:latin typeface="Roboto Light"/>
                <a:ea typeface="Roboto Light"/>
              </a:rPr>
              <a:t>: </a:t>
            </a:r>
            <a:r>
              <a:rPr lang="de-DE" i="1" err="1">
                <a:latin typeface="Roboto Light"/>
                <a:ea typeface="Roboto Light"/>
              </a:rPr>
              <a:t>Toxicity</a:t>
            </a:r>
            <a:r>
              <a:rPr lang="de-DE" i="1">
                <a:latin typeface="Roboto Light"/>
                <a:ea typeface="Roboto Light"/>
              </a:rPr>
              <a:t> </a:t>
            </a:r>
            <a:r>
              <a:rPr lang="de-DE" i="1" err="1">
                <a:latin typeface="Roboto Light"/>
                <a:ea typeface="Roboto Light"/>
              </a:rPr>
              <a:t>Prediction</a:t>
            </a:r>
            <a:endParaRPr lang="de-DE" i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EEB232-CF30-4A5A-A157-EA048F18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033" y="1855961"/>
            <a:ext cx="8419932" cy="3146075"/>
          </a:xfrm>
          <a:prstGeom prst="rect">
            <a:avLst/>
          </a:prstGeom>
        </p:spPr>
      </p:pic>
      <p:sp>
        <p:nvSpPr>
          <p:cNvPr id="9" name="Datumsplatzhalter 1">
            <a:extLst>
              <a:ext uri="{FF2B5EF4-FFF2-40B4-BE49-F238E27FC236}">
                <a16:creationId xmlns:a16="http://schemas.microsoft.com/office/drawing/2014/main" id="{B26A61AD-E081-4B2D-99A6-FB4920CFA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2ED1B5E8-32BF-4606-9560-F77226FCC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1786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Roboto Light"/>
                <a:ea typeface="Roboto Light"/>
              </a:rPr>
              <a:t>Two</a:t>
            </a:r>
            <a:r>
              <a:rPr lang="de-DE">
                <a:latin typeface="Roboto Light"/>
                <a:ea typeface="Roboto Light"/>
              </a:rPr>
              <a:t> </a:t>
            </a:r>
            <a:r>
              <a:rPr lang="de-DE" err="1">
                <a:latin typeface="Roboto Light"/>
                <a:ea typeface="Roboto Light"/>
              </a:rPr>
              <a:t>Perspectives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6</a:t>
            </a:fld>
            <a:endParaRPr lang="de-DE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9EA8A46-C3BC-4C74-A834-8C375B7F6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F1BF877-2DDA-4F9D-B986-C50C9523F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034839-D157-444E-A134-6E50A12B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132264"/>
            <a:ext cx="6619056" cy="247318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BE6E44B-E4E2-408E-B2CF-5148487AD83D}"/>
              </a:ext>
            </a:extLst>
          </p:cNvPr>
          <p:cNvSpPr/>
          <p:nvPr/>
        </p:nvSpPr>
        <p:spPr>
          <a:xfrm>
            <a:off x="8654753" y="2132856"/>
            <a:ext cx="26548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>
                <a:latin typeface="Roboto Light" panose="020B0604020202020204" charset="0"/>
                <a:ea typeface="Roboto Light" panose="020B0604020202020204" charset="0"/>
              </a:rPr>
              <a:t>LTA on</a:t>
            </a:r>
          </a:p>
          <a:p>
            <a:pPr algn="r"/>
            <a:r>
              <a:rPr lang="en-US" sz="2800">
                <a:latin typeface="Roboto Light" panose="020B0604020202020204" charset="0"/>
                <a:ea typeface="Roboto Light" panose="020B0604020202020204" charset="0"/>
              </a:rPr>
              <a:t>Structured Data</a:t>
            </a:r>
            <a:endParaRPr lang="de-DE" sz="2800"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7951939-C046-40C2-995D-ECAC910F71C4}"/>
              </a:ext>
            </a:extLst>
          </p:cNvPr>
          <p:cNvGrpSpPr/>
          <p:nvPr/>
        </p:nvGrpSpPr>
        <p:grpSpPr>
          <a:xfrm>
            <a:off x="767408" y="3744307"/>
            <a:ext cx="10586392" cy="2473185"/>
            <a:chOff x="767408" y="3744307"/>
            <a:chExt cx="10586392" cy="24731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2B6D44F-1C10-40C3-B4C2-4B3B2C2B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408" y="3744307"/>
              <a:ext cx="6619055" cy="247318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8B2829A-92FD-45C0-8685-21B0FE4F3D20}"/>
                </a:ext>
              </a:extLst>
            </p:cNvPr>
            <p:cNvSpPr/>
            <p:nvPr/>
          </p:nvSpPr>
          <p:spPr>
            <a:xfrm>
              <a:off x="7982364" y="4725144"/>
              <a:ext cx="337143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>
                  <a:latin typeface="Roboto Light" panose="020B0604020202020204" charset="0"/>
                  <a:ea typeface="Roboto Light" panose="020B0604020202020204" charset="0"/>
                </a:rPr>
                <a:t>Graph Convolutional</a:t>
              </a:r>
            </a:p>
            <a:p>
              <a:pPr algn="r"/>
              <a:r>
                <a:rPr lang="en-US" sz="2800">
                  <a:latin typeface="Roboto Light" panose="020B0604020202020204" charset="0"/>
                  <a:ea typeface="Roboto Light" panose="020B0604020202020204" charset="0"/>
                </a:rPr>
                <a:t>Neural Networks</a:t>
              </a:r>
              <a:endParaRPr lang="de-DE" sz="2800"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ED7C03-5BE5-40EB-BBD8-846515EF6958}"/>
              </a:ext>
            </a:extLst>
          </p:cNvPr>
          <p:cNvCxnSpPr>
            <a:cxnSpLocks/>
          </p:cNvCxnSpPr>
          <p:nvPr/>
        </p:nvCxnSpPr>
        <p:spPr>
          <a:xfrm flipH="1">
            <a:off x="695400" y="3861048"/>
            <a:ext cx="1072919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5BF2115-C763-43C1-8699-73D6623607E8}"/>
              </a:ext>
            </a:extLst>
          </p:cNvPr>
          <p:cNvGrpSpPr/>
          <p:nvPr/>
        </p:nvGrpSpPr>
        <p:grpSpPr>
          <a:xfrm>
            <a:off x="3368202" y="2564904"/>
            <a:ext cx="3012198" cy="1512168"/>
            <a:chOff x="3655820" y="2564904"/>
            <a:chExt cx="3012198" cy="1512168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D471409E-8E50-44CA-BEC3-540073D93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820" y="2564904"/>
              <a:ext cx="104376" cy="151216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C829FC4-77BF-4ADB-87D1-50CFB0E3C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4002" y="2636912"/>
              <a:ext cx="144016" cy="144016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6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Roboto Light"/>
                <a:ea typeface="Roboto Light"/>
              </a:rPr>
              <a:t>Three</a:t>
            </a:r>
            <a:r>
              <a:rPr lang="de-DE">
                <a:latin typeface="Roboto Light"/>
                <a:ea typeface="Roboto Light"/>
              </a:rPr>
              <a:t> Questions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7</a:t>
            </a:fld>
            <a:endParaRPr lang="de-DE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9EA8A46-C3BC-4C74-A834-8C375B7F6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F1BF877-2DDA-4F9D-B986-C50C9523F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034839-D157-444E-A134-6E50A12B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132264"/>
            <a:ext cx="6619056" cy="24731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B6D44F-1C10-40C3-B4C2-4B3B2C2B0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744307"/>
            <a:ext cx="6619055" cy="2473185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ED7C03-5BE5-40EB-BBD8-846515EF6958}"/>
              </a:ext>
            </a:extLst>
          </p:cNvPr>
          <p:cNvCxnSpPr>
            <a:cxnSpLocks/>
          </p:cNvCxnSpPr>
          <p:nvPr/>
        </p:nvCxnSpPr>
        <p:spPr>
          <a:xfrm flipH="1">
            <a:off x="694184" y="3861048"/>
            <a:ext cx="676996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71409E-8E50-44CA-BEC3-540073D932D7}"/>
              </a:ext>
            </a:extLst>
          </p:cNvPr>
          <p:cNvCxnSpPr>
            <a:cxnSpLocks/>
          </p:cNvCxnSpPr>
          <p:nvPr/>
        </p:nvCxnSpPr>
        <p:spPr>
          <a:xfrm flipV="1">
            <a:off x="3367788" y="2564904"/>
            <a:ext cx="104376" cy="151216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C829FC4-77BF-4ADB-87D1-50CFB0E3C176}"/>
              </a:ext>
            </a:extLst>
          </p:cNvPr>
          <p:cNvCxnSpPr>
            <a:cxnSpLocks/>
          </p:cNvCxnSpPr>
          <p:nvPr/>
        </p:nvCxnSpPr>
        <p:spPr>
          <a:xfrm flipH="1" flipV="1">
            <a:off x="6235970" y="2636912"/>
            <a:ext cx="144016" cy="144016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C733D11-A577-4A75-BBFA-DF826A2C1580}"/>
              </a:ext>
            </a:extLst>
          </p:cNvPr>
          <p:cNvSpPr txBox="1">
            <a:spLocks/>
          </p:cNvSpPr>
          <p:nvPr/>
        </p:nvSpPr>
        <p:spPr>
          <a:xfrm>
            <a:off x="7824192" y="1520788"/>
            <a:ext cx="4032448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convolution</a:t>
            </a:r>
            <a:r>
              <a:rPr lang="en-US" sz="2000"/>
              <a:t> and </a:t>
            </a:r>
            <a:r>
              <a:rPr lang="en-US" sz="2000" b="1"/>
              <a:t>disaggregation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pooling</a:t>
            </a:r>
            <a:r>
              <a:rPr lang="en-US" sz="2000"/>
              <a:t> and </a:t>
            </a:r>
            <a:r>
              <a:rPr lang="en-US" sz="2000" b="1"/>
              <a:t>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b="1"/>
              <a:t>What could be improved here?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578D8A8-6527-445B-B0FC-A8431D6CAF4F}"/>
              </a:ext>
            </a:extLst>
          </p:cNvPr>
          <p:cNvSpPr/>
          <p:nvPr/>
        </p:nvSpPr>
        <p:spPr>
          <a:xfrm>
            <a:off x="3396321" y="3433346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①</a:t>
            </a:r>
            <a:endParaRPr lang="de-DE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F33FDBA-7A68-4012-A8C3-AE8B191F2691}"/>
              </a:ext>
            </a:extLst>
          </p:cNvPr>
          <p:cNvSpPr/>
          <p:nvPr/>
        </p:nvSpPr>
        <p:spPr>
          <a:xfrm>
            <a:off x="6307978" y="3217837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②</a:t>
            </a:r>
            <a:endParaRPr lang="de-DE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F23375-796A-4694-AEC4-44A02220C43D}"/>
              </a:ext>
            </a:extLst>
          </p:cNvPr>
          <p:cNvSpPr/>
          <p:nvPr/>
        </p:nvSpPr>
        <p:spPr>
          <a:xfrm>
            <a:off x="7743678" y="244640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96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" grpId="0"/>
      <p:bldP spid="17" grpId="0"/>
      <p:bldP spid="17" grpId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LTA Perspective on </a:t>
            </a:r>
            <a:r>
              <a:rPr lang="en-US" i="1"/>
              <a:t>Graph Convolutions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8</a:t>
            </a:fld>
            <a:endParaRPr lang="de-DE"/>
          </a:p>
        </p:txBody>
      </p:sp>
      <p:sp>
        <p:nvSpPr>
          <p:cNvPr id="10" name="Datumsplatzhalter 1">
            <a:extLst>
              <a:ext uri="{FF2B5EF4-FFF2-40B4-BE49-F238E27FC236}">
                <a16:creationId xmlns:a16="http://schemas.microsoft.com/office/drawing/2014/main" id="{24CDAEDC-9DEA-46C7-81C5-163C2C1321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7971F199-70E1-4C58-84B7-FAC76A5AD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1FA24B-5A07-46B2-95DE-17DD1443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174" y="1753567"/>
            <a:ext cx="8725652" cy="33508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0D6D25E-223A-40A1-9177-B07455E1A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3174" y="1753567"/>
            <a:ext cx="8725652" cy="33508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1F3B1E2-218E-4A45-BD9F-ACC2090D4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3174" y="1753567"/>
            <a:ext cx="8725649" cy="335086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5A90F-210E-41FA-9429-33D876BF5A3D}"/>
              </a:ext>
            </a:extLst>
          </p:cNvPr>
          <p:cNvGrpSpPr/>
          <p:nvPr/>
        </p:nvGrpSpPr>
        <p:grpSpPr>
          <a:xfrm>
            <a:off x="5807968" y="4581127"/>
            <a:ext cx="4968552" cy="1107524"/>
            <a:chOff x="5807968" y="4581127"/>
            <a:chExt cx="4968552" cy="1107524"/>
          </a:xfrm>
        </p:grpSpPr>
        <p:sp>
          <p:nvSpPr>
            <p:cNvPr id="17" name="Geschweifte Klammer links 16">
              <a:extLst>
                <a:ext uri="{FF2B5EF4-FFF2-40B4-BE49-F238E27FC236}">
                  <a16:creationId xmlns:a16="http://schemas.microsoft.com/office/drawing/2014/main" id="{1D117D2E-76B8-4B39-837F-18D44082E603}"/>
                </a:ext>
              </a:extLst>
            </p:cNvPr>
            <p:cNvSpPr/>
            <p:nvPr/>
          </p:nvSpPr>
          <p:spPr>
            <a:xfrm rot="5400000" flipH="1">
              <a:off x="8072331" y="2316764"/>
              <a:ext cx="439825" cy="4968552"/>
            </a:xfrm>
            <a:prstGeom prst="leftBrace">
              <a:avLst>
                <a:gd name="adj1" fmla="val 65717"/>
                <a:gd name="adj2" fmla="val 49914"/>
              </a:avLst>
            </a:prstGeom>
            <a:noFill/>
            <a:ln w="38100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BF56951-B42B-4A4D-8984-217343D3C22A}"/>
                </a:ext>
              </a:extLst>
            </p:cNvPr>
            <p:cNvSpPr/>
            <p:nvPr/>
          </p:nvSpPr>
          <p:spPr>
            <a:xfrm>
              <a:off x="6895867" y="5226986"/>
              <a:ext cx="27927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subtree</a:t>
              </a:r>
              <a:r>
                <a:rPr lang="de-DE" sz="240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 </a:t>
              </a:r>
              <a:r>
                <a:rPr lang="de-DE" sz="2400" err="1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  <a:endParaRPr lang="de-DE" sz="2400">
                <a:solidFill>
                  <a:srgbClr val="1B1B1B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84AF74-32F3-40AE-A2D1-A55C3D1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Roboto Light"/>
                <a:ea typeface="Roboto Light"/>
              </a:rPr>
              <a:t>Three</a:t>
            </a:r>
            <a:r>
              <a:rPr lang="de-DE">
                <a:latin typeface="Roboto Light"/>
                <a:ea typeface="Roboto Light"/>
              </a:rPr>
              <a:t> Questions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3681B-D5A0-4722-90EC-684712C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9</a:t>
            </a:fld>
            <a:endParaRPr lang="de-DE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F9EA8A46-C3BC-4C74-A834-8C375B7F6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r>
              <a:rPr lang="de-DE"/>
              <a:t>22.01.2020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F1BF877-2DDA-4F9D-B986-C50C9523F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034839-D157-444E-A134-6E50A12B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132264"/>
            <a:ext cx="6619056" cy="24731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B6D44F-1C10-40C3-B4C2-4B3B2C2B0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744307"/>
            <a:ext cx="6619055" cy="2473185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C733D11-A577-4A75-BBFA-DF826A2C1580}"/>
              </a:ext>
            </a:extLst>
          </p:cNvPr>
          <p:cNvSpPr txBox="1">
            <a:spLocks/>
          </p:cNvSpPr>
          <p:nvPr/>
        </p:nvSpPr>
        <p:spPr>
          <a:xfrm>
            <a:off x="7824192" y="1520788"/>
            <a:ext cx="4032448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convolution</a:t>
            </a:r>
            <a:r>
              <a:rPr lang="en-US" sz="2000"/>
              <a:t> and </a:t>
            </a:r>
            <a:r>
              <a:rPr lang="en-US" sz="2000" b="1"/>
              <a:t>disaggregation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/>
              <a:t>Relation between </a:t>
            </a:r>
            <a:r>
              <a:rPr lang="en-US" sz="2000" b="1"/>
              <a:t>pooling</a:t>
            </a:r>
            <a:r>
              <a:rPr lang="en-US" sz="2000"/>
              <a:t> and </a:t>
            </a:r>
            <a:r>
              <a:rPr lang="en-US" sz="2000" b="1"/>
              <a:t>aggregation</a:t>
            </a:r>
            <a:r>
              <a:rPr lang="en-US" sz="2000"/>
              <a:t>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b="1"/>
              <a:t>What could be improved here?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3D92D75-D33B-4180-9C34-3BFD731128FF}"/>
              </a:ext>
            </a:extLst>
          </p:cNvPr>
          <p:cNvGrpSpPr/>
          <p:nvPr/>
        </p:nvGrpSpPr>
        <p:grpSpPr>
          <a:xfrm>
            <a:off x="3367788" y="2564904"/>
            <a:ext cx="490519" cy="1512168"/>
            <a:chOff x="3511804" y="2564904"/>
            <a:chExt cx="490519" cy="1512168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D471409E-8E50-44CA-BEC3-540073D93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1804" y="2564904"/>
              <a:ext cx="104376" cy="151216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578D8A8-6527-445B-B0FC-A8431D6CAF4F}"/>
                </a:ext>
              </a:extLst>
            </p:cNvPr>
            <p:cNvSpPr/>
            <p:nvPr/>
          </p:nvSpPr>
          <p:spPr>
            <a:xfrm>
              <a:off x="3540337" y="3433346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>
                  <a:solidFill>
                    <a:srgbClr val="C00000"/>
                  </a:solidFill>
                </a:rPr>
                <a:t>①</a:t>
              </a:r>
              <a:endParaRPr lang="de-DE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B60FBE0-6128-4087-9816-D65B34AD08CD}"/>
              </a:ext>
            </a:extLst>
          </p:cNvPr>
          <p:cNvGrpSpPr/>
          <p:nvPr/>
        </p:nvGrpSpPr>
        <p:grpSpPr>
          <a:xfrm>
            <a:off x="6235970" y="2636912"/>
            <a:ext cx="533994" cy="1440160"/>
            <a:chOff x="6379986" y="2636912"/>
            <a:chExt cx="533994" cy="1440160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C829FC4-77BF-4ADB-87D1-50CFB0E3C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986" y="2636912"/>
              <a:ext cx="144016" cy="144016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F33FDBA-7A68-4012-A8C3-AE8B191F2691}"/>
                </a:ext>
              </a:extLst>
            </p:cNvPr>
            <p:cNvSpPr/>
            <p:nvPr/>
          </p:nvSpPr>
          <p:spPr>
            <a:xfrm>
              <a:off x="6451994" y="3217837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>
                  <a:solidFill>
                    <a:srgbClr val="C00000"/>
                  </a:solidFill>
                </a:rPr>
                <a:t>②</a:t>
              </a:r>
              <a:endParaRPr lang="de-DE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  <p:sp>
        <p:nvSpPr>
          <p:cNvPr id="20" name="Ellipse 19">
            <a:extLst>
              <a:ext uri="{FF2B5EF4-FFF2-40B4-BE49-F238E27FC236}">
                <a16:creationId xmlns:a16="http://schemas.microsoft.com/office/drawing/2014/main" id="{27F23375-796A-4694-AEC4-44A02220C43D}"/>
              </a:ext>
            </a:extLst>
          </p:cNvPr>
          <p:cNvSpPr/>
          <p:nvPr/>
        </p:nvSpPr>
        <p:spPr>
          <a:xfrm>
            <a:off x="7743678" y="244640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D6EF45E-370B-4A3E-8EA3-79C93AEDEB0B}"/>
              </a:ext>
            </a:extLst>
          </p:cNvPr>
          <p:cNvCxnSpPr>
            <a:cxnSpLocks/>
          </p:cNvCxnSpPr>
          <p:nvPr/>
        </p:nvCxnSpPr>
        <p:spPr>
          <a:xfrm flipH="1">
            <a:off x="694184" y="3861048"/>
            <a:ext cx="676996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0.1770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Application>Microsoft Office PowerPoint</Application>
  <PresentationFormat>Breitbild</PresentationFormat>
  <Slides>16</Slides>
  <Notes>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concept</vt:lpstr>
      <vt:lpstr>Learning to Aggregate on Structured Data</vt:lpstr>
      <vt:lpstr>Learning to Aggregate on Unstructured Data</vt:lpstr>
      <vt:lpstr>Learning to Aggregate on Structured Data</vt:lpstr>
      <vt:lpstr>Learning to Aggregate on Structured Data</vt:lpstr>
      <vt:lpstr>Example: Toxicity Prediction</vt:lpstr>
      <vt:lpstr>Two Perspectives</vt:lpstr>
      <vt:lpstr>Three Questions</vt:lpstr>
      <vt:lpstr>LTA Perspective on Graph Convolutions</vt:lpstr>
      <vt:lpstr>Three Questions</vt:lpstr>
      <vt:lpstr>LTA Perspective on Graph Pooling</vt:lpstr>
      <vt:lpstr>Three Questions</vt:lpstr>
      <vt:lpstr>1. Drawback of Current GNNs</vt:lpstr>
      <vt:lpstr>2. Drawback of Current GNNs</vt:lpstr>
      <vt:lpstr>A 2-WL-bounded GNN architecture</vt:lpstr>
      <vt:lpstr>Preliminary Evaluations</vt:lpstr>
      <vt:lpstr>Summary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revision>1</cp:revision>
  <dcterms:created xsi:type="dcterms:W3CDTF">2017-10-24T09:36:18Z</dcterms:created>
  <dcterms:modified xsi:type="dcterms:W3CDTF">2020-01-21T22:09:51Z</dcterms:modified>
</cp:coreProperties>
</file>